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9A0555-4908-4E27-B9DB-07AB494BA911}"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3653519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9A0555-4908-4E27-B9DB-07AB494BA911}"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78035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9A0555-4908-4E27-B9DB-07AB494BA911}"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1577004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9A0555-4908-4E27-B9DB-07AB494BA911}" type="datetimeFigureOut">
              <a:rPr lang="en-US" smtClean="0"/>
              <a:t>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3370913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9A0555-4908-4E27-B9DB-07AB494BA911}" type="datetimeFigureOut">
              <a:rPr lang="en-US" smtClean="0"/>
              <a:t>1/19/2019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149721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9A0555-4908-4E27-B9DB-07AB494BA911}" type="datetimeFigureOut">
              <a:rPr lang="en-US" smtClean="0"/>
              <a:t>1/19/2019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596773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A0555-4908-4E27-B9DB-07AB494BA911}" type="datetimeFigureOut">
              <a:rPr lang="en-US" smtClean="0"/>
              <a:t>1/19/2019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288204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9A0555-4908-4E27-B9DB-07AB494BA911}" type="datetimeFigureOut">
              <a:rPr lang="en-US" smtClean="0"/>
              <a:t>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339947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9A0555-4908-4E27-B9DB-07AB494BA911}" type="datetimeFigureOut">
              <a:rPr lang="en-US" smtClean="0"/>
              <a:t>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1998341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9A0555-4908-4E27-B9DB-07AB494BA911}"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3034800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9A0555-4908-4E27-B9DB-07AB494BA911}"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5218C-A072-42DC-8030-F13A2E679D5A}" type="slidenum">
              <a:rPr lang="en-US" smtClean="0"/>
              <a:t>‹#›</a:t>
            </a:fld>
            <a:endParaRPr lang="en-US"/>
          </a:p>
        </p:txBody>
      </p:sp>
    </p:spTree>
    <p:extLst>
      <p:ext uri="{BB962C8B-B14F-4D97-AF65-F5344CB8AC3E}">
        <p14:creationId xmlns:p14="http://schemas.microsoft.com/office/powerpoint/2010/main" val="4095519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A0555-4908-4E27-B9DB-07AB494BA911}" type="datetimeFigureOut">
              <a:rPr lang="en-US" smtClean="0"/>
              <a:t>1/19/2019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25218C-A072-42DC-8030-F13A2E679D5A}" type="slidenum">
              <a:rPr lang="en-US" smtClean="0"/>
              <a:t>‹#›</a:t>
            </a:fld>
            <a:endParaRPr lang="en-US"/>
          </a:p>
        </p:txBody>
      </p:sp>
    </p:spTree>
    <p:extLst>
      <p:ext uri="{BB962C8B-B14F-4D97-AF65-F5344CB8AC3E}">
        <p14:creationId xmlns:p14="http://schemas.microsoft.com/office/powerpoint/2010/main" val="441129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Comparison between Sinaloa cartels in Mexico and cartels of Colombia </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Student’s  name</a:t>
            </a:r>
          </a:p>
          <a:p>
            <a:r>
              <a:rPr lang="en-US" sz="3200" dirty="0" smtClean="0">
                <a:latin typeface="Times New Roman" panose="02020603050405020304" pitchFamily="18" charset="0"/>
                <a:cs typeface="Times New Roman" panose="02020603050405020304" pitchFamily="18" charset="0"/>
              </a:rPr>
              <a:t>Institution’s name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5892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dirty="0" smtClean="0">
                <a:latin typeface="Times New Roman" panose="02020603050405020304" pitchFamily="18" charset="0"/>
                <a:cs typeface="Times New Roman" panose="02020603050405020304" pitchFamily="18" charset="0"/>
              </a:rPr>
              <a:t>Overview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1066" y="2369713"/>
            <a:ext cx="6941712" cy="3807250"/>
          </a:xfrm>
        </p:spPr>
        <p:txBody>
          <a:bodyPr>
            <a:noAutofit/>
          </a:bodyPr>
          <a:lstStyle/>
          <a:p>
            <a:pPr algn="just"/>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The Sinaloa cartel in Mexico is a group organization that was founded in 1989 by people such as Palma Salazar and Joaquin Guzman</a:t>
            </a:r>
          </a:p>
          <a:p>
            <a:pPr algn="just"/>
            <a:r>
              <a:rPr lang="en-US" sz="1600" dirty="0" smtClean="0">
                <a:latin typeface="Times New Roman" panose="02020603050405020304" pitchFamily="18" charset="0"/>
                <a:cs typeface="Times New Roman" panose="02020603050405020304" pitchFamily="18" charset="0"/>
              </a:rPr>
              <a:t>The organization specializes in criminal activities such as drug trafficking murder, torture, kidnapping and money laundering. </a:t>
            </a:r>
          </a:p>
          <a:p>
            <a:pPr algn="just"/>
            <a:r>
              <a:rPr lang="en-US" sz="1600" dirty="0" smtClean="0">
                <a:latin typeface="Times New Roman" panose="02020603050405020304" pitchFamily="18" charset="0"/>
                <a:cs typeface="Times New Roman" panose="02020603050405020304" pitchFamily="18" charset="0"/>
              </a:rPr>
              <a:t>In Mexico, it is the largest drug trafficking group which has corruption connections with the military groups for protection against allegations.  </a:t>
            </a:r>
          </a:p>
          <a:p>
            <a:pPr algn="just"/>
            <a:r>
              <a:rPr lang="en-US" sz="1600" dirty="0" smtClean="0">
                <a:latin typeface="Times New Roman" panose="02020603050405020304" pitchFamily="18" charset="0"/>
                <a:cs typeface="Times New Roman" panose="02020603050405020304" pitchFamily="18" charset="0"/>
              </a:rPr>
              <a:t>Colombia is one of the nations with high ranks of illegal drug abuse and production.</a:t>
            </a:r>
          </a:p>
          <a:p>
            <a:pPr algn="just"/>
            <a:r>
              <a:rPr lang="en-US" sz="1600" dirty="0" smtClean="0">
                <a:latin typeface="Times New Roman" panose="02020603050405020304" pitchFamily="18" charset="0"/>
                <a:cs typeface="Times New Roman" panose="02020603050405020304" pitchFamily="18" charset="0"/>
              </a:rPr>
              <a:t> It has four major groups of cartels who mingle with other criminals to create a social class that is influenced with other aspects such as politics and Columbia culture. </a:t>
            </a:r>
          </a:p>
          <a:p>
            <a:pPr algn="just"/>
            <a:r>
              <a:rPr lang="en-US" sz="1600" dirty="0" smtClean="0">
                <a:latin typeface="Times New Roman" panose="02020603050405020304" pitchFamily="18" charset="0"/>
                <a:cs typeface="Times New Roman" panose="02020603050405020304" pitchFamily="18" charset="0"/>
              </a:rPr>
              <a:t>The Columbia government in collaboration with the united states has tried to  fight against the drug cartels  since the drug barons are very influential and dangerous in marketing and sale of illegal drugs. </a:t>
            </a:r>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7740203" y="2550017"/>
            <a:ext cx="4224270" cy="3258355"/>
          </a:xfrm>
          <a:prstGeom prst="rect">
            <a:avLst/>
          </a:prstGeom>
        </p:spPr>
      </p:pic>
    </p:spTree>
    <p:extLst>
      <p:ext uri="{BB962C8B-B14F-4D97-AF65-F5344CB8AC3E}">
        <p14:creationId xmlns:p14="http://schemas.microsoft.com/office/powerpoint/2010/main" val="3073312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dirty="0" smtClean="0">
                <a:latin typeface="Times New Roman" panose="02020603050405020304" pitchFamily="18" charset="0"/>
                <a:cs typeface="Times New Roman" panose="02020603050405020304" pitchFamily="18" charset="0"/>
              </a:rPr>
              <a:t>Sinaloa cartels in Mexico</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1" y="1931831"/>
            <a:ext cx="5150476" cy="4245131"/>
          </a:xfrm>
        </p:spPr>
        <p:txBody>
          <a:bodyPr>
            <a:normAutofit fontScale="62500" lnSpcReduction="20000"/>
          </a:bodyPr>
          <a:lstStyle/>
          <a:p>
            <a:pPr marL="0" indent="0" algn="just">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Sinaloa organization  in Mexico is made up of cartels who collaborate in drug trafficking  among other criminal activities</a:t>
            </a:r>
          </a:p>
          <a:p>
            <a:pPr marL="0" indent="0" algn="just">
              <a:buNone/>
            </a:pPr>
            <a:r>
              <a:rPr lang="en-US" dirty="0" smtClean="0">
                <a:latin typeface="Times New Roman" panose="02020603050405020304" pitchFamily="18" charset="0"/>
                <a:cs typeface="Times New Roman" panose="02020603050405020304" pitchFamily="18" charset="0"/>
              </a:rPr>
              <a:t>Among the </a:t>
            </a:r>
            <a:r>
              <a:rPr lang="en-US" sz="2900" dirty="0" smtClean="0">
                <a:latin typeface="Times New Roman" panose="02020603050405020304" pitchFamily="18" charset="0"/>
                <a:cs typeface="Times New Roman" panose="02020603050405020304" pitchFamily="18" charset="0"/>
              </a:rPr>
              <a:t>major</a:t>
            </a:r>
            <a:r>
              <a:rPr lang="en-US" dirty="0" smtClean="0">
                <a:latin typeface="Times New Roman" panose="02020603050405020304" pitchFamily="18" charset="0"/>
                <a:cs typeface="Times New Roman" panose="02020603050405020304" pitchFamily="18" charset="0"/>
              </a:rPr>
              <a:t> representatives are Ismael zambada, Miguel angle, </a:t>
            </a:r>
            <a:r>
              <a:rPr lang="en-US" dirty="0" err="1" smtClean="0">
                <a:latin typeface="Times New Roman" panose="02020603050405020304" pitchFamily="18" charset="0"/>
                <a:cs typeface="Times New Roman" panose="02020603050405020304" pitchFamily="18" charset="0"/>
              </a:rPr>
              <a:t>coroneal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villareal</a:t>
            </a:r>
            <a:r>
              <a:rPr lang="en-US" dirty="0" smtClean="0">
                <a:latin typeface="Times New Roman" panose="02020603050405020304" pitchFamily="18" charset="0"/>
                <a:cs typeface="Times New Roman" panose="02020603050405020304" pitchFamily="18" charset="0"/>
              </a:rPr>
              <a:t> and Joaquin </a:t>
            </a:r>
            <a:r>
              <a:rPr lang="en-US" dirty="0" err="1" smtClean="0">
                <a:latin typeface="Times New Roman" panose="02020603050405020304" pitchFamily="18" charset="0"/>
                <a:cs typeface="Times New Roman" panose="02020603050405020304" pitchFamily="18" charset="0"/>
              </a:rPr>
              <a:t>guizman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Beittel</a:t>
            </a:r>
            <a:r>
              <a:rPr lang="en-US" dirty="0" smtClean="0">
                <a:latin typeface="Times New Roman" panose="02020603050405020304" pitchFamily="18" charset="0"/>
                <a:cs typeface="Times New Roman" panose="02020603050405020304" pitchFamily="18" charset="0"/>
              </a:rPr>
              <a:t>, 2011). </a:t>
            </a:r>
          </a:p>
          <a:p>
            <a:pPr marL="0" indent="0" algn="just">
              <a:buNone/>
            </a:pPr>
            <a:r>
              <a:rPr lang="en-US" dirty="0" smtClean="0">
                <a:latin typeface="Times New Roman" panose="02020603050405020304" pitchFamily="18" charset="0"/>
                <a:cs typeface="Times New Roman" panose="02020603050405020304" pitchFamily="18" charset="0"/>
              </a:rPr>
              <a:t>This cartels specialize in smuggling cocaine which they receive in high quantities from Colombia. </a:t>
            </a:r>
          </a:p>
          <a:p>
            <a:pPr marL="0" indent="0" algn="just">
              <a:buNone/>
            </a:pPr>
            <a:r>
              <a:rPr lang="en-US" dirty="0" smtClean="0">
                <a:latin typeface="Times New Roman" panose="02020603050405020304" pitchFamily="18" charset="0"/>
                <a:cs typeface="Times New Roman" panose="02020603050405020304" pitchFamily="18" charset="0"/>
              </a:rPr>
              <a:t> After receiving the drugs from Columbia sources, they distribute them in the united states using means of transport  such as trucks, airplanes and boats.</a:t>
            </a:r>
          </a:p>
          <a:p>
            <a:pPr marL="0" indent="0" algn="just">
              <a:buNone/>
            </a:pPr>
            <a:r>
              <a:rPr lang="en-US" dirty="0" smtClean="0">
                <a:latin typeface="Times New Roman" panose="02020603050405020304" pitchFamily="18" charset="0"/>
                <a:cs typeface="Times New Roman" panose="02020603050405020304" pitchFamily="18" charset="0"/>
              </a:rPr>
              <a:t>New York city, California and Chicago are the major cells that the cartels smuggle the drugs (Dudley, 2010). </a:t>
            </a:r>
          </a:p>
          <a:p>
            <a:pPr marL="0" indent="0" algn="just">
              <a:buNone/>
            </a:pPr>
            <a:r>
              <a:rPr lang="en-US" dirty="0" smtClean="0">
                <a:latin typeface="Times New Roman" panose="02020603050405020304" pitchFamily="18" charset="0"/>
                <a:cs typeface="Times New Roman" panose="02020603050405020304" pitchFamily="18" charset="0"/>
              </a:rPr>
              <a:t>Ismael zambada is the main leader of the Sinaloa cartels and depends on currency shipment in order to ferry drugs between united states and </a:t>
            </a:r>
            <a:r>
              <a:rPr lang="en-US" dirty="0" err="1" smtClean="0">
                <a:latin typeface="Times New Roman" panose="02020603050405020304" pitchFamily="18" charset="0"/>
                <a:cs typeface="Times New Roman" panose="02020603050405020304" pitchFamily="18" charset="0"/>
              </a:rPr>
              <a:t>mexico</a:t>
            </a:r>
            <a:r>
              <a:rPr lang="en-US" dirty="0" smtClean="0">
                <a:latin typeface="Times New Roman" panose="02020603050405020304" pitchFamily="18" charset="0"/>
                <a:cs typeface="Times New Roman" panose="02020603050405020304" pitchFamily="18" charset="0"/>
              </a:rPr>
              <a:t> border.</a:t>
            </a:r>
          </a:p>
          <a:p>
            <a:pPr marL="0" indent="0" algn="just">
              <a:buNone/>
            </a:pP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709893" y="2492195"/>
            <a:ext cx="5482107" cy="4090495"/>
          </a:xfrm>
          <a:prstGeom prst="rect">
            <a:avLst/>
          </a:prstGeom>
        </p:spPr>
      </p:pic>
    </p:spTree>
    <p:extLst>
      <p:ext uri="{BB962C8B-B14F-4D97-AF65-F5344CB8AC3E}">
        <p14:creationId xmlns:p14="http://schemas.microsoft.com/office/powerpoint/2010/main" val="1241662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Drug Cartels in Colombia</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5462" y="2452688"/>
            <a:ext cx="6116392" cy="4486275"/>
          </a:xfrm>
        </p:spPr>
        <p:txBody>
          <a:bodyPr>
            <a:noAutofit/>
          </a:bodyPr>
          <a:lstStyle/>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Colombia is known for its  high production of drugs such as cocaine.</a:t>
            </a:r>
          </a:p>
          <a:p>
            <a:pPr algn="just"/>
            <a:r>
              <a:rPr lang="en-US" sz="1800" dirty="0" smtClean="0">
                <a:latin typeface="Times New Roman" panose="02020603050405020304" pitchFamily="18" charset="0"/>
                <a:cs typeface="Times New Roman" panose="02020603050405020304" pitchFamily="18" charset="0"/>
              </a:rPr>
              <a:t>Drug trafficking in Colombia started in 1970 and its high demand in united states resulted to growth of cartels (Kenny, 2007).</a:t>
            </a:r>
          </a:p>
          <a:p>
            <a:pPr algn="just"/>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Pablo </a:t>
            </a:r>
            <a:r>
              <a:rPr lang="en-US" sz="1800" dirty="0" err="1" smtClean="0">
                <a:latin typeface="Times New Roman" panose="02020603050405020304" pitchFamily="18" charset="0"/>
                <a:cs typeface="Times New Roman" panose="02020603050405020304" pitchFamily="18" charset="0"/>
              </a:rPr>
              <a:t>escobar</a:t>
            </a:r>
            <a:r>
              <a:rPr lang="en-US" sz="1800" dirty="0" smtClean="0">
                <a:latin typeface="Times New Roman" panose="02020603050405020304" pitchFamily="18" charset="0"/>
                <a:cs typeface="Times New Roman" panose="02020603050405020304" pitchFamily="18" charset="0"/>
              </a:rPr>
              <a:t> is among the main cartels that started drug trafficking in Columbia. </a:t>
            </a:r>
          </a:p>
          <a:p>
            <a:pPr algn="just"/>
            <a:r>
              <a:rPr lang="en-US" sz="1800" dirty="0" smtClean="0">
                <a:latin typeface="Times New Roman" panose="02020603050405020304" pitchFamily="18" charset="0"/>
                <a:cs typeface="Times New Roman" panose="02020603050405020304" pitchFamily="18" charset="0"/>
              </a:rPr>
              <a:t>In 1975 he started his cocaine operation that later gained high demand in united states resulting to formation of the Medellin cartels (Kenny, 2007) </a:t>
            </a:r>
          </a:p>
          <a:p>
            <a:pPr algn="just"/>
            <a:r>
              <a:rPr lang="en-US" sz="1800" dirty="0" smtClean="0">
                <a:latin typeface="Times New Roman" panose="02020603050405020304" pitchFamily="18" charset="0"/>
                <a:cs typeface="Times New Roman" panose="02020603050405020304" pitchFamily="18" charset="0"/>
              </a:rPr>
              <a:t>The Medellin cartels are groups of wealthy people that were able to bribe the government and acquire weapons for their protection. </a:t>
            </a:r>
            <a:endParaRPr lang="en-US" sz="1800" dirty="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  Through this cartels, the reign of drug trafficking grew to a point that it was feared to withdraw the government</a:t>
            </a:r>
          </a:p>
          <a:p>
            <a:pPr algn="just"/>
            <a:r>
              <a:rPr lang="en-US" sz="1800" dirty="0" smtClean="0">
                <a:latin typeface="Times New Roman" panose="02020603050405020304" pitchFamily="18" charset="0"/>
                <a:cs typeface="Times New Roman" panose="02020603050405020304" pitchFamily="18" charset="0"/>
              </a:rPr>
              <a:t>Studies reveal that 80% of drug trafficking in Columbia is controlled by the Medellin cartels and it is also the largest route of corruption and bribery (</a:t>
            </a:r>
            <a:r>
              <a:rPr lang="en-US" sz="1800" dirty="0" err="1" smtClean="0">
                <a:latin typeface="Times New Roman" panose="02020603050405020304" pitchFamily="18" charset="0"/>
                <a:cs typeface="Times New Roman" panose="02020603050405020304" pitchFamily="18" charset="0"/>
              </a:rPr>
              <a:t>Desroches</a:t>
            </a:r>
            <a:r>
              <a:rPr lang="en-US" sz="1800" dirty="0" smtClean="0">
                <a:latin typeface="Times New Roman" panose="02020603050405020304" pitchFamily="18" charset="0"/>
                <a:cs typeface="Times New Roman" panose="02020603050405020304" pitchFamily="18" charset="0"/>
              </a:rPr>
              <a:t>, 2007). </a:t>
            </a:r>
            <a:endParaRPr lang="en-US" sz="1800" dirty="0">
              <a:latin typeface="Times New Roman" panose="02020603050405020304" pitchFamily="18" charset="0"/>
              <a:cs typeface="Times New Roman" panose="02020603050405020304" pitchFamily="18" charset="0"/>
            </a:endParaRPr>
          </a:p>
        </p:txBody>
      </p:sp>
      <p:pic>
        <p:nvPicPr>
          <p:cNvPr id="1032" name="Picture 8" descr="Image result for cartels in colomb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0763" y="2987900"/>
            <a:ext cx="4046583" cy="2685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54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Impacts of  the cartel business in the surrounding regions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6116392" cy="4824681"/>
          </a:xfrm>
        </p:spPr>
        <p:txBody>
          <a:bodyPr>
            <a:normAutofit fontScale="70000" lnSpcReduction="20000"/>
          </a:bodyPr>
          <a:lstStyle/>
          <a:p>
            <a:pPr algn="just"/>
            <a:r>
              <a:rPr lang="en-US" dirty="0" smtClean="0">
                <a:latin typeface="Times New Roman" panose="02020603050405020304" pitchFamily="18" charset="0"/>
                <a:cs typeface="Times New Roman" panose="02020603050405020304" pitchFamily="18" charset="0"/>
              </a:rPr>
              <a:t>Following the study from both the Colombia and the Sinaloa cartels in  Mexico  there are impacts of drug trafficking that  have arised and seem to facilitate the growth of the cartels and their illegal businesses</a:t>
            </a:r>
          </a:p>
          <a:p>
            <a:pPr marL="0" indent="0" algn="just">
              <a:buNone/>
            </a:pPr>
            <a:r>
              <a:rPr lang="en-US" dirty="0" smtClean="0">
                <a:latin typeface="Times New Roman" panose="02020603050405020304" pitchFamily="18" charset="0"/>
                <a:cs typeface="Times New Roman" panose="02020603050405020304" pitchFamily="18" charset="0"/>
              </a:rPr>
              <a:t>Increased demand for drugs is one of the impacts facilitating growth of cartels . United states is a nation with a higher demand of illegal drugs such as cocaine. </a:t>
            </a:r>
          </a:p>
          <a:p>
            <a:pPr algn="just"/>
            <a:r>
              <a:rPr lang="en-US" dirty="0" smtClean="0">
                <a:latin typeface="Times New Roman" panose="02020603050405020304" pitchFamily="18" charset="0"/>
                <a:cs typeface="Times New Roman" panose="02020603050405020304" pitchFamily="18" charset="0"/>
              </a:rPr>
              <a:t>Existence of a ready market for the drugs seems to  </a:t>
            </a:r>
            <a:r>
              <a:rPr lang="en-US" dirty="0" err="1" smtClean="0">
                <a:latin typeface="Times New Roman" panose="02020603050405020304" pitchFamily="18" charset="0"/>
                <a:cs typeface="Times New Roman" panose="02020603050405020304" pitchFamily="18" charset="0"/>
              </a:rPr>
              <a:t>to</a:t>
            </a:r>
            <a:r>
              <a:rPr lang="en-US" dirty="0" smtClean="0">
                <a:latin typeface="Times New Roman" panose="02020603050405020304" pitchFamily="18" charset="0"/>
                <a:cs typeface="Times New Roman" panose="02020603050405020304" pitchFamily="18" charset="0"/>
              </a:rPr>
              <a:t> be another impact facilitating drug  trafficking and growth of cartels .</a:t>
            </a:r>
          </a:p>
          <a:p>
            <a:pPr algn="just"/>
            <a:r>
              <a:rPr lang="en-US" dirty="0" smtClean="0">
                <a:latin typeface="Times New Roman" panose="02020603050405020304" pitchFamily="18" charset="0"/>
                <a:cs typeface="Times New Roman" panose="02020603050405020304" pitchFamily="18" charset="0"/>
              </a:rPr>
              <a:t> This is justifiable because in both Mexico and Columbia the growth rate  is proportional to the demand </a:t>
            </a:r>
          </a:p>
          <a:p>
            <a:pPr algn="just"/>
            <a:r>
              <a:rPr lang="en-US" dirty="0" smtClean="0">
                <a:latin typeface="Times New Roman" panose="02020603050405020304" pitchFamily="18" charset="0"/>
                <a:cs typeface="Times New Roman" panose="02020603050405020304" pitchFamily="18" charset="0"/>
              </a:rPr>
              <a:t>Increased corruption and power for the cartels is another impact that drug trafficking in both countries has elevated.  Since it is an illegal activity, the  wealthy cartels have decided to bribe government officials for protection and grant for lethal weapons necessary for conducting their operations</a:t>
            </a:r>
          </a:p>
          <a:p>
            <a:pPr marL="0" indent="0" algn="just">
              <a:buNone/>
            </a:pPr>
            <a:endParaRPr lang="en-US" dirty="0">
              <a:latin typeface="Times New Roman" panose="02020603050405020304" pitchFamily="18" charset="0"/>
              <a:cs typeface="Times New Roman" panose="02020603050405020304" pitchFamily="18" charset="0"/>
            </a:endParaRPr>
          </a:p>
        </p:txBody>
      </p:sp>
      <p:pic>
        <p:nvPicPr>
          <p:cNvPr id="2054" name="Picture 6" descr="Image result for demand for cocaine in united st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258" y="1352282"/>
            <a:ext cx="4906851" cy="4824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865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Differences between the cartels in Colombia and the silanoa cartels in Mexico</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807593"/>
            <a:ext cx="6837608" cy="3369369"/>
          </a:xfrm>
        </p:spPr>
        <p:txBody>
          <a:bodyPr>
            <a:normAutofit fontScale="92500" lnSpcReduction="10000"/>
          </a:bodyPr>
          <a:lstStyle/>
          <a:p>
            <a:pPr algn="just"/>
            <a:r>
              <a:rPr lang="en-US" sz="2000" dirty="0" smtClean="0">
                <a:latin typeface="Times New Roman" panose="02020603050405020304" pitchFamily="18" charset="0"/>
                <a:cs typeface="Times New Roman" panose="02020603050405020304" pitchFamily="18" charset="0"/>
              </a:rPr>
              <a:t>The silanoa cartels not only engage in drug trafficking but also in other crimes such as murder, kidnapping and  money laundering. </a:t>
            </a:r>
          </a:p>
          <a:p>
            <a:pPr algn="just"/>
            <a:r>
              <a:rPr lang="en-US" sz="2000" dirty="0" smtClean="0">
                <a:latin typeface="Times New Roman" panose="02020603050405020304" pitchFamily="18" charset="0"/>
                <a:cs typeface="Times New Roman" panose="02020603050405020304" pitchFamily="18" charset="0"/>
              </a:rPr>
              <a:t>On the other hand, the Columbia cartels specialize in drug trafficking and shipment In the united states</a:t>
            </a:r>
          </a:p>
          <a:p>
            <a:pPr algn="just"/>
            <a:r>
              <a:rPr lang="en-US" sz="2000" dirty="0" smtClean="0">
                <a:latin typeface="Times New Roman" panose="02020603050405020304" pitchFamily="18" charset="0"/>
                <a:cs typeface="Times New Roman" panose="02020603050405020304" pitchFamily="18" charset="0"/>
              </a:rPr>
              <a:t>Ismael zambada is the main leader of the Sinaloa cartels in Mexico while Pablo Escobar is the leader of the cartels in Columbia</a:t>
            </a:r>
          </a:p>
          <a:p>
            <a:pPr algn="just"/>
            <a:r>
              <a:rPr lang="en-US" sz="2000" dirty="0" smtClean="0">
                <a:latin typeface="Times New Roman" panose="02020603050405020304" pitchFamily="18" charset="0"/>
                <a:cs typeface="Times New Roman" panose="02020603050405020304" pitchFamily="18" charset="0"/>
              </a:rPr>
              <a:t>The Sinaloa Mexico cartels not only indulge in drug trafficking but also have a notion of control over national territory</a:t>
            </a:r>
          </a:p>
          <a:p>
            <a:pPr marL="0" indent="0" algn="just">
              <a:buNone/>
            </a:pPr>
            <a:r>
              <a:rPr lang="en-US" sz="2000" dirty="0" smtClean="0">
                <a:latin typeface="Times New Roman" panose="02020603050405020304" pitchFamily="18" charset="0"/>
                <a:cs typeface="Times New Roman" panose="02020603050405020304" pitchFamily="18" charset="0"/>
              </a:rPr>
              <a:t>On the other hand, Columbia focuses on drug smuggling and protection of cartels from government regulation</a:t>
            </a:r>
          </a:p>
          <a:p>
            <a:pPr marL="0" indent="0" algn="just">
              <a:buNone/>
            </a:pPr>
            <a:endParaRPr lang="en-US" sz="2000" dirty="0" smtClean="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
        <p:nvSpPr>
          <p:cNvPr id="4" name="AutoShape 4" descr="Image result for differences between the cartels in columbia and mexico"/>
          <p:cNvSpPr>
            <a:spLocks noChangeAspect="1" noChangeArrowheads="1"/>
          </p:cNvSpPr>
          <p:nvPr/>
        </p:nvSpPr>
        <p:spPr bwMode="auto">
          <a:xfrm>
            <a:off x="8784420" y="364192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differences between the cartels in columbia and mexico"/>
          <p:cNvSpPr>
            <a:spLocks noChangeAspect="1" noChangeArrowheads="1"/>
          </p:cNvSpPr>
          <p:nvPr/>
        </p:nvSpPr>
        <p:spPr bwMode="auto">
          <a:xfrm>
            <a:off x="155575" y="-64674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Image result for differences between the cartels in columbia and mexico"/>
          <p:cNvSpPr>
            <a:spLocks noChangeAspect="1" noChangeArrowheads="1"/>
          </p:cNvSpPr>
          <p:nvPr/>
        </p:nvSpPr>
        <p:spPr bwMode="auto">
          <a:xfrm>
            <a:off x="9608668" y="364192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Image result for differences between the cartels in columbia and mexic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2" descr="Image result for differences between the cartels in columbia and mexic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8" descr="Image result for differences between the cartels in columbia and mexic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20" descr="Image result for differences between the cartels in columbia and mexic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2"/>
          <a:stretch>
            <a:fillRect/>
          </a:stretch>
        </p:blipFill>
        <p:spPr>
          <a:xfrm>
            <a:off x="8529793" y="2922230"/>
            <a:ext cx="3112707" cy="3254732"/>
          </a:xfrm>
          <a:prstGeom prst="rect">
            <a:avLst/>
          </a:prstGeom>
        </p:spPr>
      </p:pic>
    </p:spTree>
    <p:extLst>
      <p:ext uri="{BB962C8B-B14F-4D97-AF65-F5344CB8AC3E}">
        <p14:creationId xmlns:p14="http://schemas.microsoft.com/office/powerpoint/2010/main" val="1909145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Ties Between Columbia And The Silanoa Mexico Cartels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54557"/>
            <a:ext cx="7211096" cy="4322405"/>
          </a:xfrm>
        </p:spPr>
        <p:txBody>
          <a:bodyPr>
            <a:normAutofit fontScale="92500" lnSpcReduction="20000"/>
          </a:bodyPr>
          <a:lstStyle/>
          <a:p>
            <a:pPr algn="just"/>
            <a:r>
              <a:rPr lang="en-US" dirty="0" smtClean="0">
                <a:latin typeface="Times New Roman" panose="02020603050405020304" pitchFamily="18" charset="0"/>
                <a:cs typeface="Times New Roman" panose="02020603050405020304" pitchFamily="18" charset="0"/>
              </a:rPr>
              <a:t> cartels in both regions have drug trafficking as the main agenda</a:t>
            </a:r>
          </a:p>
          <a:p>
            <a:pPr algn="just"/>
            <a:r>
              <a:rPr lang="en-US" dirty="0" smtClean="0">
                <a:latin typeface="Times New Roman" panose="02020603050405020304" pitchFamily="18" charset="0"/>
                <a:cs typeface="Times New Roman" panose="02020603050405020304" pitchFamily="18" charset="0"/>
              </a:rPr>
              <a:t>In both regions the cartels are wealthy and influential </a:t>
            </a:r>
          </a:p>
          <a:p>
            <a:pPr algn="just"/>
            <a:r>
              <a:rPr lang="en-US" dirty="0" smtClean="0">
                <a:latin typeface="Times New Roman" panose="02020603050405020304" pitchFamily="18" charset="0"/>
                <a:cs typeface="Times New Roman" panose="02020603050405020304" pitchFamily="18" charset="0"/>
              </a:rPr>
              <a:t>Both </a:t>
            </a:r>
            <a:r>
              <a:rPr lang="en-US" dirty="0" err="1" smtClean="0">
                <a:latin typeface="Times New Roman" panose="02020603050405020304" pitchFamily="18" charset="0"/>
                <a:cs typeface="Times New Roman" panose="02020603050405020304" pitchFamily="18" charset="0"/>
              </a:rPr>
              <a:t>mexico</a:t>
            </a:r>
            <a:r>
              <a:rPr lang="en-US" dirty="0" smtClean="0">
                <a:latin typeface="Times New Roman" panose="02020603050405020304" pitchFamily="18" charset="0"/>
                <a:cs typeface="Times New Roman" panose="02020603050405020304" pitchFamily="18" charset="0"/>
              </a:rPr>
              <a:t> and Columbia cartels ship drugs to united states as the main region of consumption</a:t>
            </a:r>
          </a:p>
          <a:p>
            <a:pPr algn="just"/>
            <a:r>
              <a:rPr lang="en-US" dirty="0" smtClean="0">
                <a:latin typeface="Times New Roman" panose="02020603050405020304" pitchFamily="18" charset="0"/>
                <a:cs typeface="Times New Roman" panose="02020603050405020304" pitchFamily="18" charset="0"/>
              </a:rPr>
              <a:t> In both regions, drug trafficking has led to increased corruption caused by the cartels as they to cover their illegal deeds</a:t>
            </a:r>
          </a:p>
          <a:p>
            <a:pPr algn="just"/>
            <a:r>
              <a:rPr lang="en-US" dirty="0" smtClean="0">
                <a:latin typeface="Times New Roman" panose="02020603050405020304" pitchFamily="18" charset="0"/>
                <a:cs typeface="Times New Roman" panose="02020603050405020304" pitchFamily="18" charset="0"/>
              </a:rPr>
              <a:t>The cartels In both regions have a core leader who started and controls the business.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Both cartels have exposed the world to terror crime and disagreements.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8203842" y="2167810"/>
            <a:ext cx="3988157" cy="3872382"/>
          </a:xfrm>
          <a:prstGeom prst="rect">
            <a:avLst/>
          </a:prstGeom>
        </p:spPr>
      </p:pic>
    </p:spTree>
    <p:extLst>
      <p:ext uri="{BB962C8B-B14F-4D97-AF65-F5344CB8AC3E}">
        <p14:creationId xmlns:p14="http://schemas.microsoft.com/office/powerpoint/2010/main" val="39963040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err="1" smtClean="0">
                <a:latin typeface="Times New Roman" panose="02020603050405020304" pitchFamily="18" charset="0"/>
                <a:cs typeface="Times New Roman" panose="02020603050405020304" pitchFamily="18" charset="0"/>
              </a:rPr>
              <a:t>Beittel</a:t>
            </a:r>
            <a:r>
              <a:rPr lang="en-US" sz="2400" dirty="0" smtClean="0">
                <a:latin typeface="Times New Roman" panose="02020603050405020304" pitchFamily="18" charset="0"/>
                <a:cs typeface="Times New Roman" panose="02020603050405020304" pitchFamily="18" charset="0"/>
              </a:rPr>
              <a:t>, J. S. (2011). </a:t>
            </a:r>
            <a:r>
              <a:rPr lang="en-US" sz="2400" i="1" dirty="0" smtClean="0">
                <a:latin typeface="Times New Roman" panose="02020603050405020304" pitchFamily="18" charset="0"/>
                <a:cs typeface="Times New Roman" panose="02020603050405020304" pitchFamily="18" charset="0"/>
              </a:rPr>
              <a:t>Mexico’s drug trafficking organizations: Source and scope of the rising violence</a:t>
            </a:r>
            <a:r>
              <a:rPr lang="en-US" sz="2400" dirty="0" smtClean="0">
                <a:latin typeface="Times New Roman" panose="02020603050405020304" pitchFamily="18" charset="0"/>
                <a:cs typeface="Times New Roman" panose="02020603050405020304" pitchFamily="18" charset="0"/>
              </a:rPr>
              <a:t>. DIANE Publishing.</a:t>
            </a:r>
          </a:p>
          <a:p>
            <a:r>
              <a:rPr lang="en-US" sz="2400" dirty="0" err="1" smtClean="0">
                <a:latin typeface="Times New Roman" panose="02020603050405020304" pitchFamily="18" charset="0"/>
                <a:cs typeface="Times New Roman" panose="02020603050405020304" pitchFamily="18" charset="0"/>
              </a:rPr>
              <a:t>Desroches</a:t>
            </a:r>
            <a:r>
              <a:rPr lang="en-US" sz="2400" dirty="0">
                <a:latin typeface="Times New Roman" panose="02020603050405020304" pitchFamily="18" charset="0"/>
                <a:cs typeface="Times New Roman" panose="02020603050405020304" pitchFamily="18" charset="0"/>
              </a:rPr>
              <a:t>, F. (2007). Research on upper level drug trafficking: a review. </a:t>
            </a:r>
            <a:r>
              <a:rPr lang="en-US" sz="2400" i="1" dirty="0">
                <a:latin typeface="Times New Roman" panose="02020603050405020304" pitchFamily="18" charset="0"/>
                <a:cs typeface="Times New Roman" panose="02020603050405020304" pitchFamily="18" charset="0"/>
              </a:rPr>
              <a:t>Journal of Drug Issues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37</a:t>
            </a:r>
            <a:r>
              <a:rPr lang="en-US" sz="2400" dirty="0">
                <a:latin typeface="Times New Roman" panose="02020603050405020304" pitchFamily="18" charset="0"/>
                <a:cs typeface="Times New Roman" panose="02020603050405020304" pitchFamily="18" charset="0"/>
              </a:rPr>
              <a:t>(4), 827-844.</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Dudley</a:t>
            </a:r>
            <a:r>
              <a:rPr lang="en-US" sz="2400" dirty="0">
                <a:latin typeface="Times New Roman" panose="02020603050405020304" pitchFamily="18" charset="0"/>
                <a:cs typeface="Times New Roman" panose="02020603050405020304" pitchFamily="18" charset="0"/>
              </a:rPr>
              <a:t>, S. S. (2010). </a:t>
            </a:r>
            <a:r>
              <a:rPr lang="en-US" sz="2400" i="1" dirty="0">
                <a:latin typeface="Times New Roman" panose="02020603050405020304" pitchFamily="18" charset="0"/>
                <a:cs typeface="Times New Roman" panose="02020603050405020304" pitchFamily="18" charset="0"/>
              </a:rPr>
              <a:t>Drug trafficking organizations in Central America: </a:t>
            </a:r>
            <a:r>
              <a:rPr lang="en-US" sz="2400" i="1" dirty="0" err="1">
                <a:latin typeface="Times New Roman" panose="02020603050405020304" pitchFamily="18" charset="0"/>
                <a:cs typeface="Times New Roman" panose="02020603050405020304" pitchFamily="18" charset="0"/>
              </a:rPr>
              <a:t>transportistas</a:t>
            </a:r>
            <a:r>
              <a:rPr lang="en-US" sz="2400" i="1" dirty="0">
                <a:latin typeface="Times New Roman" panose="02020603050405020304" pitchFamily="18" charset="0"/>
                <a:cs typeface="Times New Roman" panose="02020603050405020304" pitchFamily="18" charset="0"/>
              </a:rPr>
              <a:t>, Mexican cartels and </a:t>
            </a:r>
            <a:r>
              <a:rPr lang="en-US" sz="2400" i="1" dirty="0" err="1">
                <a:latin typeface="Times New Roman" panose="02020603050405020304" pitchFamily="18" charset="0"/>
                <a:cs typeface="Times New Roman" panose="02020603050405020304" pitchFamily="18" charset="0"/>
              </a:rPr>
              <a:t>maras</a:t>
            </a:r>
            <a:r>
              <a:rPr lang="en-US" sz="2400" dirty="0">
                <a:latin typeface="Times New Roman" panose="02020603050405020304" pitchFamily="18" charset="0"/>
                <a:cs typeface="Times New Roman" panose="02020603050405020304" pitchFamily="18" charset="0"/>
              </a:rPr>
              <a:t>. Woodrow Wilson </a:t>
            </a:r>
            <a:r>
              <a:rPr lang="en-US" sz="2400" dirty="0" smtClean="0">
                <a:latin typeface="Times New Roman" panose="02020603050405020304" pitchFamily="18" charset="0"/>
                <a:cs typeface="Times New Roman" panose="02020603050405020304" pitchFamily="18" charset="0"/>
              </a:rPr>
              <a:t>International </a:t>
            </a:r>
            <a:r>
              <a:rPr lang="en-US" sz="2400" dirty="0">
                <a:latin typeface="Times New Roman" panose="02020603050405020304" pitchFamily="18" charset="0"/>
                <a:cs typeface="Times New Roman" panose="02020603050405020304" pitchFamily="18" charset="0"/>
              </a:rPr>
              <a:t>Center for Scholars, Mexico Institute</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Kenney</a:t>
            </a:r>
            <a:r>
              <a:rPr lang="en-US" sz="2400" dirty="0">
                <a:latin typeface="Times New Roman" panose="02020603050405020304" pitchFamily="18" charset="0"/>
                <a:cs typeface="Times New Roman" panose="02020603050405020304" pitchFamily="18" charset="0"/>
              </a:rPr>
              <a:t>, M. (2007). The architecture of drug trafficking: network forms of </a:t>
            </a:r>
            <a:r>
              <a:rPr lang="en-US" sz="2400" dirty="0" err="1">
                <a:latin typeface="Times New Roman" panose="02020603050405020304" pitchFamily="18" charset="0"/>
                <a:cs typeface="Times New Roman" panose="02020603050405020304" pitchFamily="18" charset="0"/>
              </a:rPr>
              <a:t>organisation</a:t>
            </a:r>
            <a:r>
              <a:rPr lang="en-US" sz="2400" dirty="0">
                <a:latin typeface="Times New Roman" panose="02020603050405020304" pitchFamily="18" charset="0"/>
                <a:cs typeface="Times New Roman" panose="02020603050405020304" pitchFamily="18" charset="0"/>
              </a:rPr>
              <a:t> in the Colombian cocaine trade. </a:t>
            </a:r>
            <a:r>
              <a:rPr lang="en-US" sz="2400" i="1" dirty="0">
                <a:latin typeface="Times New Roman" panose="02020603050405020304" pitchFamily="18" charset="0"/>
                <a:cs typeface="Times New Roman" panose="02020603050405020304" pitchFamily="18" charset="0"/>
              </a:rPr>
              <a:t>Global crime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8</a:t>
            </a:r>
            <a:r>
              <a:rPr lang="en-US" sz="2400" dirty="0">
                <a:latin typeface="Times New Roman" panose="02020603050405020304" pitchFamily="18" charset="0"/>
                <a:cs typeface="Times New Roman" panose="02020603050405020304" pitchFamily="18" charset="0"/>
              </a:rPr>
              <a:t>(3), 233-259.</a:t>
            </a:r>
          </a:p>
        </p:txBody>
      </p:sp>
    </p:spTree>
    <p:extLst>
      <p:ext uri="{BB962C8B-B14F-4D97-AF65-F5344CB8AC3E}">
        <p14:creationId xmlns:p14="http://schemas.microsoft.com/office/powerpoint/2010/main" val="1124757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821</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Comparison between Sinaloa cartels in Mexico and cartels of Colombia </vt:lpstr>
      <vt:lpstr>  Overview </vt:lpstr>
      <vt:lpstr>  Sinaloa cartels in Mexico</vt:lpstr>
      <vt:lpstr>Drug Cartels in Colombia</vt:lpstr>
      <vt:lpstr>Impacts of  the cartel business in the surrounding regions</vt:lpstr>
      <vt:lpstr>Differences between the cartels in Colombia and the silanoa cartels in Mexico</vt:lpstr>
      <vt:lpstr>Ties Between Columbia And The Silanoa Mexico Cartels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Comparison of Sinaloa cartel in Mexico and cartels of Colombia</dc:title>
  <dc:creator>Maxwell</dc:creator>
  <cp:lastModifiedBy>Maxwell</cp:lastModifiedBy>
  <cp:revision>41</cp:revision>
  <dcterms:created xsi:type="dcterms:W3CDTF">2019-01-19T16:05:49Z</dcterms:created>
  <dcterms:modified xsi:type="dcterms:W3CDTF">2019-01-19T21:26:15Z</dcterms:modified>
</cp:coreProperties>
</file>